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CE8092EE-CD4B-4109-AF4E-D3810920A923}"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8092EE-CD4B-4109-AF4E-D3810920A923}"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E8092EE-CD4B-4109-AF4E-D3810920A923}"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8452DF-3E75-4262-80D5-9E2977C6A066}" type="datetimeFigureOut">
              <a:rPr lang="en-US" smtClean="0"/>
              <a:pPr/>
              <a:t>3/18/2022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8092EE-CD4B-4109-AF4E-D3810920A9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918452DF-3E75-4262-80D5-9E2977C6A066}" type="datetimeFigureOut">
              <a:rPr lang="en-US" smtClean="0"/>
              <a:pPr/>
              <a:t>3/18/2022</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CE8092EE-CD4B-4109-AF4E-D3810920A9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18452DF-3E75-4262-80D5-9E2977C6A066}" type="datetimeFigureOut">
              <a:rPr lang="en-US" smtClean="0"/>
              <a:pPr/>
              <a:t>3/18/2022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E8092EE-CD4B-4109-AF4E-D3810920A9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990600"/>
            <a:ext cx="7467600" cy="954107"/>
          </a:xfrm>
          <a:prstGeom prst="rect">
            <a:avLst/>
          </a:prstGeom>
          <a:noFill/>
        </p:spPr>
        <p:txBody>
          <a:bodyPr wrap="square" rtlCol="0">
            <a:spAutoFit/>
          </a:bodyPr>
          <a:lstStyle/>
          <a:p>
            <a:pPr algn="ctr"/>
            <a:r>
              <a:rPr lang="bn-BD" sz="3600" b="1" dirty="0" smtClean="0">
                <a:solidFill>
                  <a:srgbClr val="FF0000"/>
                </a:solidFill>
                <a:latin typeface="Kalpurush" pitchFamily="2" charset="0"/>
                <a:cs typeface="Kalpurush" pitchFamily="2" charset="0"/>
              </a:rPr>
              <a:t>বিষয়- শ্লেষ অলঙ্কার </a:t>
            </a:r>
            <a:endParaRPr lang="en-US" sz="3600" dirty="0" smtClean="0">
              <a:solidFill>
                <a:srgbClr val="FF0000"/>
              </a:solidFill>
              <a:latin typeface="Kalpurush" pitchFamily="2" charset="0"/>
              <a:cs typeface="Kalpurush" pitchFamily="2" charset="0"/>
            </a:endParaRPr>
          </a:p>
          <a:p>
            <a:endParaRPr lang="en-US" sz="2000" dirty="0"/>
          </a:p>
        </p:txBody>
      </p:sp>
      <p:sp>
        <p:nvSpPr>
          <p:cNvPr id="3" name="TextBox 2"/>
          <p:cNvSpPr txBox="1"/>
          <p:nvPr/>
        </p:nvSpPr>
        <p:spPr>
          <a:xfrm>
            <a:off x="762000" y="2971800"/>
            <a:ext cx="7570005" cy="1754326"/>
          </a:xfrm>
          <a:prstGeom prst="rect">
            <a:avLst/>
          </a:prstGeom>
          <a:noFill/>
        </p:spPr>
        <p:txBody>
          <a:bodyPr wrap="square" rtlCol="0">
            <a:spAutoFit/>
          </a:bodyPr>
          <a:lstStyle/>
          <a:p>
            <a:pPr algn="ctr"/>
            <a:r>
              <a:rPr lang="en-US" b="1" dirty="0" smtClean="0">
                <a:solidFill>
                  <a:schemeClr val="tx1">
                    <a:lumMod val="85000"/>
                    <a:lumOff val="15000"/>
                  </a:schemeClr>
                </a:solidFill>
                <a:latin typeface="Kalpurush" pitchFamily="2" charset="0"/>
                <a:cs typeface="Kalpurush" pitchFamily="2" charset="0"/>
              </a:rPr>
              <a:t>PRESENTED FOR BNGH- 2ND SEM </a:t>
            </a:r>
          </a:p>
          <a:p>
            <a:pPr algn="ctr"/>
            <a:r>
              <a:rPr lang="en-US" b="1" dirty="0" smtClean="0">
                <a:solidFill>
                  <a:schemeClr val="tx1">
                    <a:lumMod val="85000"/>
                    <a:lumOff val="15000"/>
                  </a:schemeClr>
                </a:solidFill>
                <a:latin typeface="Kalpurush" pitchFamily="2" charset="0"/>
                <a:cs typeface="Kalpurush" pitchFamily="2" charset="0"/>
              </a:rPr>
              <a:t>DR. PROKASH BISWAS</a:t>
            </a:r>
          </a:p>
          <a:p>
            <a:pPr algn="ctr"/>
            <a:r>
              <a:rPr lang="en-US" b="1" dirty="0" smtClean="0">
                <a:solidFill>
                  <a:schemeClr val="tx1">
                    <a:lumMod val="85000"/>
                    <a:lumOff val="15000"/>
                  </a:schemeClr>
                </a:solidFill>
                <a:latin typeface="Kalpurush" pitchFamily="2" charset="0"/>
                <a:cs typeface="Kalpurush" pitchFamily="2" charset="0"/>
              </a:rPr>
              <a:t>ASSISTANT PROFESSOR</a:t>
            </a:r>
          </a:p>
          <a:p>
            <a:pPr algn="ctr"/>
            <a:r>
              <a:rPr lang="en-US" b="1" dirty="0" smtClean="0">
                <a:solidFill>
                  <a:schemeClr val="tx1">
                    <a:lumMod val="85000"/>
                    <a:lumOff val="15000"/>
                  </a:schemeClr>
                </a:solidFill>
                <a:latin typeface="Kalpurush" pitchFamily="2" charset="0"/>
                <a:cs typeface="Kalpurush" pitchFamily="2" charset="0"/>
              </a:rPr>
              <a:t>DEPARTMENT OF BENGALI</a:t>
            </a:r>
          </a:p>
          <a:p>
            <a:pPr algn="ctr"/>
            <a:r>
              <a:rPr lang="en-US" b="1" dirty="0" smtClean="0">
                <a:solidFill>
                  <a:schemeClr val="tx1">
                    <a:lumMod val="85000"/>
                    <a:lumOff val="15000"/>
                  </a:schemeClr>
                </a:solidFill>
                <a:latin typeface="Kalpurush" pitchFamily="2" charset="0"/>
                <a:cs typeface="Kalpurush" pitchFamily="2" charset="0"/>
              </a:rPr>
              <a:t> AMMT COLLEGE</a:t>
            </a:r>
            <a:endParaRPr lang="en-US" dirty="0" smtClean="0">
              <a:solidFill>
                <a:schemeClr val="tx1">
                  <a:lumMod val="85000"/>
                  <a:lumOff val="15000"/>
                </a:schemeClr>
              </a:solidFill>
            </a:endParaRPr>
          </a:p>
          <a:p>
            <a:pPr algn="ctr"/>
            <a:endParaRPr lang="en-US" dirty="0" smtClean="0">
              <a:latin typeface="Kalpurush" pitchFamily="2" charset="0"/>
              <a:cs typeface="Kalpurush"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458200" cy="6217087"/>
          </a:xfrm>
          <a:prstGeom prst="rect">
            <a:avLst/>
          </a:prstGeom>
          <a:noFill/>
        </p:spPr>
        <p:txBody>
          <a:bodyPr wrap="square" rtlCol="0">
            <a:spAutoFit/>
          </a:bodyPr>
          <a:lstStyle/>
          <a:p>
            <a:pPr fontAlgn="base"/>
            <a:r>
              <a:rPr lang="bn-BD" sz="2000" b="1" dirty="0">
                <a:latin typeface="Kalpurush" pitchFamily="2" charset="0"/>
                <a:cs typeface="Kalpurush" pitchFamily="2" charset="0"/>
              </a:rPr>
              <a:t>শ্লেষ:</a:t>
            </a:r>
            <a:endParaRPr lang="en-US" sz="2000" dirty="0">
              <a:latin typeface="Kalpurush" pitchFamily="2" charset="0"/>
              <a:cs typeface="Kalpurush" pitchFamily="2" charset="0"/>
            </a:endParaRPr>
          </a:p>
          <a:p>
            <a:pPr fontAlgn="base"/>
            <a:r>
              <a:rPr lang="en-US" sz="2000" b="1" dirty="0">
                <a:latin typeface="Kalpurush" pitchFamily="2" charset="0"/>
                <a:cs typeface="Kalpurush" pitchFamily="2" charset="0"/>
              </a:rPr>
              <a:t/>
            </a:r>
            <a:br>
              <a:rPr lang="en-US" sz="2000" b="1" dirty="0">
                <a:latin typeface="Kalpurush" pitchFamily="2" charset="0"/>
                <a:cs typeface="Kalpurush" pitchFamily="2" charset="0"/>
              </a:rPr>
            </a:br>
            <a:r>
              <a:rPr lang="bn-BD" sz="2000" dirty="0">
                <a:latin typeface="Kalpurush" pitchFamily="2" charset="0"/>
                <a:cs typeface="Kalpurush" pitchFamily="2" charset="0"/>
              </a:rPr>
              <a:t>একটি শব্দ একাধিক অর্থে একবার মাত্র ব্যবহারের ফলে যে অলংকারের সৃষ্টি হয় তার নাম শ্লেষ। এতে একবার মাত্রই শব্দটি ব্যবহৃত হয় কিন্তু তাতে ভিন্ন অর্থের ব্যঞ্জনা থাকে। এই শ্লেষ শব্দকেন্দ্রিক বলে কেউ কেউ একে শব্দ-শ্লেষ বলেন।</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উদাহরণ :-</a:t>
            </a:r>
            <a:endParaRPr lang="en-US" sz="2000" dirty="0">
              <a:latin typeface="Kalpurush" pitchFamily="2" charset="0"/>
              <a:cs typeface="Kalpurush" pitchFamily="2" charset="0"/>
            </a:endParaRPr>
          </a:p>
          <a:p>
            <a:pPr fontAlgn="base"/>
            <a:r>
              <a:rPr lang="en-US" sz="2000" b="1" dirty="0">
                <a:latin typeface="Kalpurush" pitchFamily="2" charset="0"/>
                <a:cs typeface="Kalpurush" pitchFamily="2" charset="0"/>
              </a:rPr>
              <a:t/>
            </a:r>
            <a:br>
              <a:rPr lang="en-US" sz="2000" b="1" dirty="0">
                <a:latin typeface="Kalpurush" pitchFamily="2" charset="0"/>
                <a:cs typeface="Kalpurush" pitchFamily="2" charset="0"/>
              </a:rPr>
            </a:br>
            <a:r>
              <a:rPr lang="bn-BD" sz="2000" dirty="0">
                <a:latin typeface="Kalpurush" pitchFamily="2" charset="0"/>
                <a:cs typeface="Kalpurush" pitchFamily="2" charset="0"/>
              </a:rPr>
              <a:t>১.</a:t>
            </a:r>
            <a:r>
              <a:rPr lang="en-US" sz="2000" dirty="0">
                <a:latin typeface="Kalpurush" pitchFamily="2" charset="0"/>
                <a:cs typeface="Kalpurush" pitchFamily="2" charset="0"/>
              </a:rPr>
              <a:t>  </a:t>
            </a:r>
            <a:r>
              <a:rPr lang="bn-BD" sz="2000" dirty="0">
                <a:latin typeface="Kalpurush" pitchFamily="2" charset="0"/>
                <a:cs typeface="Kalpurush" pitchFamily="2" charset="0"/>
              </a:rPr>
              <a:t>আছিলাম একাকিনী বসিয়া কাননে</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আনিলা তোমার স্বামী বান্ধি নিজ গুণে। (মুকুন্দরাম)</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en-US" sz="2000" dirty="0">
                <a:latin typeface="Kalpurush" pitchFamily="2" charset="0"/>
                <a:cs typeface="Kalpurush" pitchFamily="2" charset="0"/>
              </a:rPr>
              <a:t>– </a:t>
            </a:r>
            <a:r>
              <a:rPr lang="bn-BD" sz="2000" dirty="0">
                <a:latin typeface="Kalpurush" pitchFamily="2" charset="0"/>
                <a:cs typeface="Kalpurush" pitchFamily="2" charset="0"/>
              </a:rPr>
              <a:t>এখানে </a:t>
            </a:r>
            <a:r>
              <a:rPr lang="en-US" sz="2000" dirty="0">
                <a:latin typeface="Kalpurush" pitchFamily="2" charset="0"/>
                <a:cs typeface="Kalpurush" pitchFamily="2" charset="0"/>
              </a:rPr>
              <a:t>‘</a:t>
            </a:r>
            <a:r>
              <a:rPr lang="bn-BD" sz="2000" dirty="0">
                <a:latin typeface="Kalpurush" pitchFamily="2" charset="0"/>
                <a:cs typeface="Kalpurush" pitchFamily="2" charset="0"/>
              </a:rPr>
              <a:t>গুণে</a:t>
            </a:r>
            <a:r>
              <a:rPr lang="en-US" sz="2000" dirty="0">
                <a:latin typeface="Kalpurush" pitchFamily="2" charset="0"/>
                <a:cs typeface="Kalpurush" pitchFamily="2" charset="0"/>
              </a:rPr>
              <a:t>’ </a:t>
            </a:r>
            <a:r>
              <a:rPr lang="bn-BD" sz="2000" dirty="0">
                <a:latin typeface="Kalpurush" pitchFamily="2" charset="0"/>
                <a:cs typeface="Kalpurush" pitchFamily="2" charset="0"/>
              </a:rPr>
              <a:t>শব্দে শ্লেষ অলংকার ব্যবহৃত হয়েছে। এর একটি অর্থ ধনুকের ছিলায় আর অন্য অর্থ সুন্দর চারিত্রিক বৈশিষ্ট্য বা গুণ।</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আরও কিছু</a:t>
            </a:r>
            <a:r>
              <a:rPr lang="en-US" sz="2000" dirty="0">
                <a:latin typeface="Kalpurush" pitchFamily="2" charset="0"/>
                <a:cs typeface="Kalpurush" pitchFamily="2" charset="0"/>
              </a:rPr>
              <a:t> </a:t>
            </a:r>
            <a:r>
              <a:rPr lang="bn-BD" sz="2000" b="1" dirty="0">
                <a:latin typeface="Kalpurush" pitchFamily="2" charset="0"/>
                <a:cs typeface="Kalpurush" pitchFamily="2" charset="0"/>
              </a:rPr>
              <a:t>উদাহরণ:</a:t>
            </a:r>
            <a:endParaRPr lang="en-US" sz="2000" dirty="0">
              <a:latin typeface="Kalpurush" pitchFamily="2" charset="0"/>
              <a:cs typeface="Kalpurush" pitchFamily="2" charset="0"/>
            </a:endParaRPr>
          </a:p>
          <a:p>
            <a:pPr fontAlgn="base"/>
            <a:r>
              <a:rPr lang="en-US" sz="2000" b="1" dirty="0">
                <a:latin typeface="Kalpurush" pitchFamily="2" charset="0"/>
                <a:cs typeface="Kalpurush" pitchFamily="2" charset="0"/>
              </a:rPr>
              <a:t/>
            </a:r>
            <a:br>
              <a:rPr lang="en-US" sz="2000" b="1" dirty="0">
                <a:latin typeface="Kalpurush" pitchFamily="2" charset="0"/>
                <a:cs typeface="Kalpurush" pitchFamily="2" charset="0"/>
              </a:rPr>
            </a:br>
            <a:r>
              <a:rPr lang="bn-BD" sz="2000" dirty="0">
                <a:latin typeface="Kalpurush" pitchFamily="2" charset="0"/>
                <a:cs typeface="Kalpurush" pitchFamily="2" charset="0"/>
              </a:rPr>
              <a:t>২. মাথার উপরে জ্বলিছেন রবি</a:t>
            </a:r>
            <a:r>
              <a:rPr lang="en-US" sz="2000" dirty="0">
                <a:latin typeface="Kalpurush" pitchFamily="2" charset="0"/>
                <a:cs typeface="Kalpurush" pitchFamily="2" charset="0"/>
              </a:rPr>
              <a:t>, </a:t>
            </a:r>
            <a:r>
              <a:rPr lang="bn-BD" sz="2000" dirty="0">
                <a:latin typeface="Kalpurush" pitchFamily="2" charset="0"/>
                <a:cs typeface="Kalpurush" pitchFamily="2" charset="0"/>
              </a:rPr>
              <a:t>রয়েছে সোনার শত ছেলে (নজরুল)</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এখানে কবি </a:t>
            </a:r>
            <a:r>
              <a:rPr lang="en-US" sz="2000" dirty="0">
                <a:latin typeface="Kalpurush" pitchFamily="2" charset="0"/>
                <a:cs typeface="Kalpurush" pitchFamily="2" charset="0"/>
              </a:rPr>
              <a:t>‘</a:t>
            </a:r>
            <a:r>
              <a:rPr lang="bn-BD" sz="2000" dirty="0">
                <a:latin typeface="Kalpurush" pitchFamily="2" charset="0"/>
                <a:cs typeface="Kalpurush" pitchFamily="2" charset="0"/>
              </a:rPr>
              <a:t>রবি</a:t>
            </a:r>
            <a:r>
              <a:rPr lang="en-US" sz="2000" dirty="0">
                <a:latin typeface="Kalpurush" pitchFamily="2" charset="0"/>
                <a:cs typeface="Kalpurush" pitchFamily="2" charset="0"/>
              </a:rPr>
              <a:t>’ </a:t>
            </a:r>
            <a:r>
              <a:rPr lang="bn-BD" sz="2000" dirty="0">
                <a:latin typeface="Kalpurush" pitchFamily="2" charset="0"/>
                <a:cs typeface="Kalpurush" pitchFamily="2" charset="0"/>
              </a:rPr>
              <a:t>বলতে সূর্য ও রবীন্দ্রনাথকে বুঝিয়েছেন।</a:t>
            </a:r>
            <a:endParaRPr lang="en-US" sz="2000" dirty="0">
              <a:latin typeface="Kalpurush" pitchFamily="2" charset="0"/>
              <a:cs typeface="Kalpurush" pitchFamily="2" charset="0"/>
            </a:endParaRPr>
          </a:p>
          <a:p>
            <a:endParaRPr lang="en-US" sz="2000" dirty="0">
              <a:latin typeface="Kalpurush" pitchFamily="2" charset="0"/>
              <a:cs typeface="Kalpurush"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14400"/>
            <a:ext cx="8153401" cy="5016758"/>
          </a:xfrm>
          <a:prstGeom prst="rect">
            <a:avLst/>
          </a:prstGeom>
          <a:noFill/>
        </p:spPr>
        <p:txBody>
          <a:bodyPr wrap="square" rtlCol="0">
            <a:spAutoFit/>
          </a:bodyPr>
          <a:lstStyle/>
          <a:p>
            <a:pPr fontAlgn="base"/>
            <a:r>
              <a:rPr lang="bn-BD" sz="2000" b="1" dirty="0">
                <a:latin typeface="Kalpurush" pitchFamily="2" charset="0"/>
                <a:cs typeface="Kalpurush" pitchFamily="2" charset="0"/>
              </a:rPr>
              <a:t>শ্রেণিবিভাগ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শ্লেষ অলংকারকে</a:t>
            </a:r>
            <a:r>
              <a:rPr lang="en-US" sz="2000" dirty="0">
                <a:latin typeface="Kalpurush" pitchFamily="2" charset="0"/>
                <a:cs typeface="Kalpurush" pitchFamily="2" charset="0"/>
              </a:rPr>
              <a:t>  </a:t>
            </a:r>
            <a:r>
              <a:rPr lang="bn-BD" sz="2000" dirty="0">
                <a:latin typeface="Kalpurush" pitchFamily="2" charset="0"/>
                <a:cs typeface="Kalpurush" pitchFamily="2" charset="0"/>
              </a:rPr>
              <a:t>দুই ভাগে ভাগ করা হয়।</a:t>
            </a:r>
            <a:r>
              <a:rPr lang="en-US" sz="2000" dirty="0">
                <a:latin typeface="Kalpurush" pitchFamily="2" charset="0"/>
                <a:cs typeface="Kalpurush" pitchFamily="2" charset="0"/>
              </a:rPr>
              <a:t>  </a:t>
            </a:r>
            <a:r>
              <a:rPr lang="bn-BD" sz="2000" dirty="0">
                <a:latin typeface="Kalpurush" pitchFamily="2" charset="0"/>
                <a:cs typeface="Kalpurush" pitchFamily="2" charset="0"/>
              </a:rPr>
              <a:t>যেমন: অভঙ্গ শ্লেষ</a:t>
            </a:r>
            <a:r>
              <a:rPr lang="en-US" sz="2000" dirty="0">
                <a:latin typeface="Kalpurush" pitchFamily="2" charset="0"/>
                <a:cs typeface="Kalpurush" pitchFamily="2" charset="0"/>
              </a:rPr>
              <a:t>  </a:t>
            </a:r>
            <a:r>
              <a:rPr lang="bn-BD" sz="2000" dirty="0">
                <a:latin typeface="Kalpurush" pitchFamily="2" charset="0"/>
                <a:cs typeface="Kalpurush" pitchFamily="2" charset="0"/>
              </a:rPr>
              <a:t>ও সভঙ্গ শ্লেষ।</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অভঙ্গ শ্লেষ:</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শব্দকে না ভেঙ্গে অখণ্ড অবস্থায় রেখেই যে শ্লেষ প্রকাশ পায় তা-ই অভঙ্গ শ্লেষ।</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en-US" sz="2000" dirty="0">
                <a:latin typeface="Kalpurush" pitchFamily="2" charset="0"/>
                <a:cs typeface="Kalpurush" pitchFamily="2" charset="0"/>
              </a:rPr>
              <a:t> </a:t>
            </a:r>
            <a:r>
              <a:rPr lang="bn-BD" sz="2000" b="1" dirty="0">
                <a:latin typeface="Kalpurush" pitchFamily="2" charset="0"/>
                <a:cs typeface="Kalpurush" pitchFamily="2" charset="0"/>
              </a:rPr>
              <a:t>উদাহরণ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১.</a:t>
            </a:r>
            <a:r>
              <a:rPr lang="en-US" sz="2000" dirty="0">
                <a:latin typeface="Kalpurush" pitchFamily="2" charset="0"/>
                <a:cs typeface="Kalpurush" pitchFamily="2" charset="0"/>
              </a:rPr>
              <a:t>  </a:t>
            </a:r>
            <a:r>
              <a:rPr lang="bn-BD" sz="2000" dirty="0">
                <a:latin typeface="Kalpurush" pitchFamily="2" charset="0"/>
                <a:cs typeface="Kalpurush" pitchFamily="2" charset="0"/>
              </a:rPr>
              <a:t>আনিলা তোমার স্বামী বান্ধি নিজ গুণে।</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ব্যাখ্যা :</a:t>
            </a:r>
            <a:r>
              <a:rPr lang="en-US" sz="2000" b="1" dirty="0">
                <a:latin typeface="Kalpurush" pitchFamily="2" charset="0"/>
                <a:cs typeface="Kalpurush" pitchFamily="2" charset="0"/>
              </a:rPr>
              <a:t> </a:t>
            </a:r>
            <a:r>
              <a:rPr lang="bn-BD" sz="2000" dirty="0">
                <a:latin typeface="Kalpurush" pitchFamily="2" charset="0"/>
                <a:cs typeface="Kalpurush" pitchFamily="2" charset="0"/>
              </a:rPr>
              <a:t>আলোচ্য উদাহরণে শ্লেষাত্মক শব্দ হল</a:t>
            </a:r>
            <a:r>
              <a:rPr lang="en-US" sz="2000" dirty="0">
                <a:latin typeface="Kalpurush" pitchFamily="2" charset="0"/>
                <a:cs typeface="Kalpurush" pitchFamily="2" charset="0"/>
              </a:rPr>
              <a:t>  '</a:t>
            </a:r>
            <a:r>
              <a:rPr lang="bn-BD" sz="2000" dirty="0">
                <a:latin typeface="Kalpurush" pitchFamily="2" charset="0"/>
                <a:cs typeface="Kalpurush" pitchFamily="2" charset="0"/>
              </a:rPr>
              <a:t>গুনে</a:t>
            </a:r>
            <a:r>
              <a:rPr lang="en-US" sz="2000" dirty="0">
                <a:latin typeface="Kalpurush" pitchFamily="2" charset="0"/>
                <a:cs typeface="Kalpurush" pitchFamily="2" charset="0"/>
              </a:rPr>
              <a:t>' </a:t>
            </a:r>
            <a:r>
              <a:rPr lang="bn-BD" sz="2000" dirty="0">
                <a:latin typeface="Kalpurush" pitchFamily="2" charset="0"/>
                <a:cs typeface="Kalpurush" pitchFamily="2" charset="0"/>
              </a:rPr>
              <a:t>। </a:t>
            </a:r>
            <a:r>
              <a:rPr lang="en-US" sz="2000" dirty="0">
                <a:latin typeface="Kalpurush" pitchFamily="2" charset="0"/>
                <a:cs typeface="Kalpurush" pitchFamily="2" charset="0"/>
              </a:rPr>
              <a:t>'</a:t>
            </a:r>
            <a:r>
              <a:rPr lang="bn-BD" sz="2000" dirty="0">
                <a:latin typeface="Kalpurush" pitchFamily="2" charset="0"/>
                <a:cs typeface="Kalpurush" pitchFamily="2" charset="0"/>
              </a:rPr>
              <a:t>গুনে</a:t>
            </a:r>
            <a:r>
              <a:rPr lang="en-US" sz="2000" dirty="0">
                <a:latin typeface="Kalpurush" pitchFamily="2" charset="0"/>
                <a:cs typeface="Kalpurush" pitchFamily="2" charset="0"/>
              </a:rPr>
              <a:t>' </a:t>
            </a:r>
            <a:r>
              <a:rPr lang="bn-BD" sz="2000" dirty="0">
                <a:latin typeface="Kalpurush" pitchFamily="2" charset="0"/>
                <a:cs typeface="Kalpurush" pitchFamily="2" charset="0"/>
              </a:rPr>
              <a:t>শব্দের প্রথম অর্থ ধনুকের ছিলা এবং দ্বিতীয় অর্থ উৎকর্ষতা । শ্লেষাত্মক শব্দটিকে না ভেঙে একাধিক অর্থ পাওয়া যাচ্ছে বলে এটি অভঙ্গ শ্লেষ অলংকার ।</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২ . মধুহীন করো না গো তব মনঃকোকনদে। শ্লেষাত্মক শব্দ </a:t>
            </a:r>
            <a:r>
              <a:rPr lang="en-US" sz="2000" dirty="0">
                <a:latin typeface="Kalpurush" pitchFamily="2" charset="0"/>
                <a:cs typeface="Kalpurush" pitchFamily="2" charset="0"/>
              </a:rPr>
              <a:t>'</a:t>
            </a:r>
            <a:r>
              <a:rPr lang="bn-BD" sz="2000" dirty="0">
                <a:latin typeface="Kalpurush" pitchFamily="2" charset="0"/>
                <a:cs typeface="Kalpurush" pitchFamily="2" charset="0"/>
              </a:rPr>
              <a:t>মধু</a:t>
            </a:r>
            <a:r>
              <a:rPr lang="en-US" sz="2000" dirty="0">
                <a:latin typeface="Kalpurush" pitchFamily="2" charset="0"/>
                <a:cs typeface="Kalpurush" pitchFamily="2" charset="0"/>
              </a:rPr>
              <a:t>'</a:t>
            </a:r>
            <a:r>
              <a:rPr lang="bn-BD" sz="2000" dirty="0">
                <a:latin typeface="Kalpurush" pitchFamily="2" charset="0"/>
                <a:cs typeface="Kalpurush" pitchFamily="2" charset="0"/>
              </a:rPr>
              <a:t>।একটি অর্থ </a:t>
            </a:r>
            <a:r>
              <a:rPr lang="en-US" sz="2000" dirty="0">
                <a:latin typeface="Kalpurush" pitchFamily="2" charset="0"/>
                <a:cs typeface="Kalpurush" pitchFamily="2" charset="0"/>
              </a:rPr>
              <a:t>honey, </a:t>
            </a:r>
            <a:r>
              <a:rPr lang="bn-BD" sz="2000" dirty="0">
                <a:latin typeface="Kalpurush" pitchFamily="2" charset="0"/>
                <a:cs typeface="Kalpurush" pitchFamily="2" charset="0"/>
              </a:rPr>
              <a:t>অন্যটি কবি মধুসূদন।</a:t>
            </a:r>
            <a:endParaRPr lang="en-US" sz="2000" dirty="0">
              <a:latin typeface="Kalpurush" pitchFamily="2" charset="0"/>
              <a:cs typeface="Kalpurush" pitchFamily="2" charset="0"/>
            </a:endParaRPr>
          </a:p>
          <a:p>
            <a:endParaRPr lang="en-US" sz="2000" dirty="0">
              <a:latin typeface="Kalpurush" pitchFamily="2" charset="0"/>
              <a:cs typeface="Kalpurush"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305801" cy="6370975"/>
          </a:xfrm>
          <a:prstGeom prst="rect">
            <a:avLst/>
          </a:prstGeom>
          <a:noFill/>
        </p:spPr>
        <p:txBody>
          <a:bodyPr wrap="square" rtlCol="0">
            <a:spAutoFit/>
          </a:bodyPr>
          <a:lstStyle/>
          <a:p>
            <a:pPr fontAlgn="base"/>
            <a:r>
              <a:rPr lang="bn-BD" sz="2400" b="1" dirty="0">
                <a:latin typeface="Kalpurush" pitchFamily="2" charset="0"/>
                <a:cs typeface="Kalpurush" pitchFamily="2" charset="0"/>
              </a:rPr>
              <a:t>সভঙ্গ শ্লেষ:</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en-US" sz="2400" dirty="0">
                <a:latin typeface="Kalpurush" pitchFamily="2" charset="0"/>
                <a:cs typeface="Kalpurush" pitchFamily="2" charset="0"/>
              </a:rPr>
              <a:t> </a:t>
            </a:r>
            <a:r>
              <a:rPr lang="bn-BD" sz="2400" dirty="0">
                <a:latin typeface="Kalpurush" pitchFamily="2" charset="0"/>
                <a:cs typeface="Kalpurush" pitchFamily="2" charset="0"/>
              </a:rPr>
              <a:t>অখণ্ড অবস্থায় শব্দের শ্লেষ প্রকাশ না পেয়ে শব্দকে ভাঙলে</a:t>
            </a:r>
            <a:r>
              <a:rPr lang="en-US" sz="2400" dirty="0">
                <a:latin typeface="Kalpurush" pitchFamily="2" charset="0"/>
                <a:cs typeface="Kalpurush" pitchFamily="2" charset="0"/>
              </a:rPr>
              <a:t>  </a:t>
            </a:r>
            <a:r>
              <a:rPr lang="bn-BD" sz="2400" dirty="0">
                <a:latin typeface="Kalpurush" pitchFamily="2" charset="0"/>
                <a:cs typeface="Kalpurush" pitchFamily="2" charset="0"/>
              </a:rPr>
              <a:t>যে শ্লেষ প্রকাশ পায় তার নাম সভঙ্গ শ্লেষ। একাধিক অর্থ পাওয়ার জন্য শ্লেষাত্মক শব্দটিকে ভাঙতে হয়।</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উদাহরণ :-</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১. আমার দিনের শেষ ছায়াটুকু মিলাইলে</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মূলতানে গুঞ্জন তার রবে চিরদিন ।</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ব্যাখ্যা :</a:t>
            </a:r>
            <a:r>
              <a:rPr lang="en-US" sz="2400" b="1" dirty="0">
                <a:latin typeface="Kalpurush" pitchFamily="2" charset="0"/>
                <a:cs typeface="Kalpurush" pitchFamily="2" charset="0"/>
              </a:rPr>
              <a:t> </a:t>
            </a:r>
            <a:r>
              <a:rPr lang="bn-BD" sz="2400" dirty="0">
                <a:latin typeface="Kalpurush" pitchFamily="2" charset="0"/>
                <a:cs typeface="Kalpurush" pitchFamily="2" charset="0"/>
              </a:rPr>
              <a:t>আলোচ্য উদাহরণে শ্লেষাত্মক শব্দ হল </a:t>
            </a:r>
            <a:r>
              <a:rPr lang="en-US" sz="2400" dirty="0">
                <a:latin typeface="Kalpurush" pitchFamily="2" charset="0"/>
                <a:cs typeface="Kalpurush" pitchFamily="2" charset="0"/>
              </a:rPr>
              <a:t>'</a:t>
            </a:r>
            <a:r>
              <a:rPr lang="bn-BD" sz="2400" dirty="0">
                <a:latin typeface="Kalpurush" pitchFamily="2" charset="0"/>
                <a:cs typeface="Kalpurush" pitchFamily="2" charset="0"/>
              </a:rPr>
              <a:t>মূলতান</a:t>
            </a:r>
            <a:r>
              <a:rPr lang="en-US" sz="2400" dirty="0">
                <a:latin typeface="Kalpurush" pitchFamily="2" charset="0"/>
                <a:cs typeface="Kalpurush" pitchFamily="2" charset="0"/>
              </a:rPr>
              <a:t>'</a:t>
            </a:r>
            <a:r>
              <a:rPr lang="bn-BD" sz="2400" dirty="0">
                <a:latin typeface="Kalpurush" pitchFamily="2" charset="0"/>
                <a:cs typeface="Kalpurush" pitchFamily="2" charset="0"/>
              </a:rPr>
              <a:t>।মূলতান কথাটির প্রথম অর্থ একটি রাগিনীর নাম।দ্বিতীয় অর্থ মূল+তান অর্থাৎ প্রধান সুর।একাধিক অর্থ পাওয়ার জন্য শ্লেষাত্মক শব্দটিকে ভাঙতে হচ্ছে বলে এটি সভঙ্গ শ্লেষ অলংকার।</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২. এল না এল না সে মাধব।</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মাধব=কৃষ্ণ </a:t>
            </a:r>
            <a:r>
              <a:rPr lang="en-US" sz="2400" dirty="0">
                <a:latin typeface="Kalpurush" pitchFamily="2" charset="0"/>
                <a:cs typeface="Kalpurush" pitchFamily="2" charset="0"/>
              </a:rPr>
              <a:t>, </a:t>
            </a:r>
            <a:r>
              <a:rPr lang="bn-BD" sz="2400" dirty="0">
                <a:latin typeface="Kalpurush" pitchFamily="2" charset="0"/>
                <a:cs typeface="Kalpurush" pitchFamily="2" charset="0"/>
              </a:rPr>
              <a:t>মাধব(মা+ধব)=স্বামী।</a:t>
            </a:r>
            <a:endParaRPr lang="en-US" sz="2400" dirty="0">
              <a:latin typeface="Kalpurush" pitchFamily="2" charset="0"/>
              <a:cs typeface="Kalpurush" pitchFamily="2" charset="0"/>
            </a:endParaRPr>
          </a:p>
          <a:p>
            <a:endParaRPr lang="en-US" sz="2400" dirty="0">
              <a:latin typeface="Kalpurush" pitchFamily="2" charset="0"/>
              <a:cs typeface="Kalpurush"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3352800"/>
            <a:ext cx="6324600" cy="1107996"/>
          </a:xfrm>
          <a:prstGeom prst="rect">
            <a:avLst/>
          </a:prstGeom>
          <a:noFill/>
        </p:spPr>
        <p:txBody>
          <a:bodyPr wrap="square" rtlCol="0">
            <a:spAutoFit/>
          </a:bodyPr>
          <a:lstStyle/>
          <a:p>
            <a:pPr algn="ctr"/>
            <a:r>
              <a:rPr lang="bn-BD" sz="6600" dirty="0" smtClean="0">
                <a:solidFill>
                  <a:srgbClr val="FF0000"/>
                </a:solidFill>
                <a:latin typeface="Kalpurush" pitchFamily="2" charset="0"/>
                <a:cs typeface="Kalpurush" pitchFamily="2" charset="0"/>
              </a:rPr>
              <a:t>ধন্যবাদ</a:t>
            </a:r>
            <a:r>
              <a:rPr lang="bn-BD"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TotalTime>
  <Words>28</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Metro</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cp:revision>
  <dcterms:created xsi:type="dcterms:W3CDTF">2022-03-18T14:42:04Z</dcterms:created>
  <dcterms:modified xsi:type="dcterms:W3CDTF">2022-03-18T15:17:58Z</dcterms:modified>
</cp:coreProperties>
</file>